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71" r:id="rId3"/>
    <p:sldId id="261" r:id="rId4"/>
    <p:sldId id="343" r:id="rId5"/>
    <p:sldId id="356" r:id="rId6"/>
    <p:sldId id="359" r:id="rId7"/>
    <p:sldId id="357" r:id="rId8"/>
    <p:sldId id="358" r:id="rId9"/>
    <p:sldId id="363" r:id="rId10"/>
    <p:sldId id="360" r:id="rId11"/>
    <p:sldId id="361" r:id="rId12"/>
    <p:sldId id="364" r:id="rId13"/>
    <p:sldId id="362" r:id="rId14"/>
    <p:sldId id="365" r:id="rId15"/>
    <p:sldId id="355" r:id="rId16"/>
    <p:sldId id="367" r:id="rId17"/>
    <p:sldId id="366" r:id="rId18"/>
    <p:sldId id="368" r:id="rId19"/>
  </p:sldIdLst>
  <p:sldSz cx="12192000" cy="6858000"/>
  <p:notesSz cx="6858000" cy="9144000"/>
  <p:embeddedFontLst>
    <p:embeddedFont>
      <p:font typeface="나눔스퀘어" panose="020B0600000101010101" pitchFamily="50" charset="-127"/>
      <p:regular r:id="rId21"/>
      <p:bold r:id="rId22"/>
      <p:italic r:id="rId23"/>
      <p:boldItalic r:id="rId24"/>
    </p:embeddedFont>
    <p:embeddedFont>
      <p:font typeface="나눔스퀘어 Bold" panose="020B0600000101010101" pitchFamily="50" charset="-127"/>
      <p:regular r:id="rId25"/>
      <p:bold r:id="rId26"/>
      <p:italic r:id="rId27"/>
      <p:boldItalic r:id="rId28"/>
    </p:embeddedFont>
    <p:embeddedFont>
      <p:font typeface="나눔스퀘어 ExtraBold" panose="020B0600000101010101" pitchFamily="50" charset="-127"/>
      <p:regular r:id="rId29"/>
      <p:bold r:id="rId30"/>
      <p:italic r:id="rId31"/>
      <p:boldItalic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7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7A82"/>
    <a:srgbClr val="FFFF00"/>
    <a:srgbClr val="FFFDD7"/>
    <a:srgbClr val="DEEBF7"/>
    <a:srgbClr val="BCBCBC"/>
    <a:srgbClr val="E7E6E6"/>
    <a:srgbClr val="404040"/>
    <a:srgbClr val="014B49"/>
    <a:srgbClr val="016A67"/>
    <a:srgbClr val="017D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0" autoAdjust="0"/>
    <p:restoredTop sz="81740" autoAdjust="0"/>
  </p:normalViewPr>
  <p:slideViewPr>
    <p:cSldViewPr snapToGrid="0">
      <p:cViewPr>
        <p:scale>
          <a:sx n="100" d="100"/>
          <a:sy n="100" d="100"/>
        </p:scale>
        <p:origin x="1382" y="58"/>
      </p:cViewPr>
      <p:guideLst>
        <p:guide orient="horz" pos="2137"/>
        <p:guide pos="370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6B4F0-AEE2-4951-90CC-0A384C121DBD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2D542-DABB-4C15-B84D-79736C01E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14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836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15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00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916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617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592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684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594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26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422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220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41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645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274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678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367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4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45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D98EC-A822-481B-B411-FF304AA4B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DDF83-52C8-4B7C-ABBE-B4061A7E3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7B5D0-3136-4629-8813-CA4BBDF6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34C43-AEF9-44CF-8B0A-5F968490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99D18-B3D1-495A-BF3E-3EF20B39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7DEF-D48F-42AA-B67E-FAF7139F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C90CF-8AD9-4E0E-B024-542613BA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EF2F4-18D2-4A2F-BFD6-F5B8038C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4D0A6-1258-4155-88E3-95F3FE71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5A8E-AB93-4157-945F-99817D16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8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17B0B-6272-444D-BCA3-D525AF68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1CC80-6E99-4019-94AE-5C3B342E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19F7A-B891-4D82-8D00-4D7CC5FC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9793CF-2B9D-4606-8A4F-A9FE7DC2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9DA92-A73D-4E62-A6AB-1D31722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05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378FE-5CD3-432A-A512-89AC3676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855B1-7B69-483C-B4ED-536193895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F3667-3E7D-4BA7-B1B1-FC7CBF6F0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A631E-2A90-403C-AEC5-C5680B36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A4634A-6951-4FD0-9DA1-C9ACA664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70AF5-FBA3-4CA2-A699-5A967E77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96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BC2C1-93EF-4292-8364-209BA669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0F344-6A57-436D-848A-61EDBA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851DE-36BA-4FF7-BEA1-696BA19DF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DDB734-47F1-4890-9983-1BB120C8D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ACF488-4D07-44B7-838F-2143DBB74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382B4-E813-42DD-89CD-1DCC6A2E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B7A474-9D31-4B84-AAA8-BD09449A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2DCC61-A1E6-4F1A-8408-5D354F2A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70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BBD7-C0EE-465D-B92C-F8606A2E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F4B32-9F8E-43A3-BBBF-C3903D5B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41669-64F1-4CD8-9860-48910C26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C7E61-8C30-4B3C-ADA4-8E8AB80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18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515BC7-3DD9-4ED6-AE7F-E912EBC6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C14950-91E0-447B-BBB2-AF69E777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89269-E1CA-49D5-991B-E0887C1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46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908E-EEE0-418A-8235-62EB739F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69ECC-F06F-49B0-8C76-EBDC7EA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B1E89-EAAA-448E-B69E-914A280DB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401962-F306-47D0-AC26-77782CA7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D3ADF-9FD5-4BAB-9E17-62701D24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06578-1EAB-4379-BE8A-F8627897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0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6652E-64D8-4F44-A796-AFC65BB7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DA08E4-6EFC-4385-A986-E0C38DB0E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10F81-CA03-43BC-8518-F727DA9E2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CC8D5-8384-4EA4-BD0F-621329BB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AF06B-63DB-491C-B1E6-382CFDBE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FFA34-96C6-4639-BB9E-621BDFFB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63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445FE-372F-4E3B-9598-8AA5313C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1E203-82F8-4970-BDBC-127CE7E36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7E115-A2FF-4176-9886-6469E6F9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5B8-8837-4D48-BC02-74A50AB8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1B43C7-6BBC-438E-B3B9-A93B99AA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74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37D9C-C43F-41D9-B709-D427BAC3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7F33D-86D9-43C9-BD26-8B574BD7C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9A1D6-6058-4EFC-A5E8-7E72B0C8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72597-4D76-4185-9FF1-0B5696A2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B39E3-5BF9-49F1-8E50-5EE595B4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6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1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7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5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8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3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BFF2D-8249-458D-9364-073002D4312C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F1BE1A-578E-451F-9C12-8945C2D18360}"/>
              </a:ext>
            </a:extLst>
          </p:cNvPr>
          <p:cNvSpPr/>
          <p:nvPr userDrawn="1"/>
        </p:nvSpPr>
        <p:spPr>
          <a:xfrm>
            <a:off x="11812370" y="6440180"/>
            <a:ext cx="261611" cy="261611"/>
          </a:xfrm>
          <a:prstGeom prst="ellipse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5C33E0F-BC0B-46BF-80E0-75C744CCF87A}"/>
              </a:ext>
            </a:extLst>
          </p:cNvPr>
          <p:cNvSpPr txBox="1">
            <a:spLocks/>
          </p:cNvSpPr>
          <p:nvPr userDrawn="1"/>
        </p:nvSpPr>
        <p:spPr>
          <a:xfrm>
            <a:off x="11696152" y="6400811"/>
            <a:ext cx="494045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fld id="{4304F7E9-5DE7-488B-919E-FE0266CB964F}" type="slidenum">
              <a:rPr lang="en-US" altLang="ko-KR" smtClean="0"/>
              <a:pPr algn="ctr"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3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629147-63F0-430E-B5D0-3D219E59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289C5-7A2B-4C94-85AC-EFCFB2B1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A2BC5-EBC3-44AF-828B-9A8B34BC8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7AE5-4366-4128-A7A5-38C8B0345485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BA308-52FA-46DF-8AC0-A50BDAA6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EE71-6E77-4817-BE02-58C7DF45D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0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onsol-lee/Word2Vec_tutoria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heonsol-lee/Doc2Vec_tutoria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102705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DC487B-4755-432E-9E19-B1F5AD9BFAA0}"/>
              </a:ext>
            </a:extLst>
          </p:cNvPr>
          <p:cNvSpPr/>
          <p:nvPr/>
        </p:nvSpPr>
        <p:spPr>
          <a:xfrm rot="5400000">
            <a:off x="6041389" y="-2734953"/>
            <a:ext cx="109222" cy="12192001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4FA94-1FF5-4C47-8A42-B738FB4FA45A}"/>
              </a:ext>
            </a:extLst>
          </p:cNvPr>
          <p:cNvSpPr txBox="1"/>
          <p:nvPr/>
        </p:nvSpPr>
        <p:spPr>
          <a:xfrm>
            <a:off x="953549" y="3607061"/>
            <a:ext cx="7527720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2021.05.06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KAIST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지식서비스공학 대학원 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Cheonsol Lee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F816D-8FF3-47FE-97BF-C4A823001AB2}"/>
              </a:ext>
            </a:extLst>
          </p:cNvPr>
          <p:cNvSpPr txBox="1"/>
          <p:nvPr/>
        </p:nvSpPr>
        <p:spPr>
          <a:xfrm>
            <a:off x="838899" y="2383106"/>
            <a:ext cx="10514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5400" b="1" dirty="0"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Word2Vec, Doc2Vec</a:t>
            </a:r>
            <a:endParaRPr lang="ko-KR" altLang="en-US" sz="4400" dirty="0"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33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0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389613" y="192884"/>
            <a:ext cx="5981317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3. Doc2Vec – </a:t>
            </a:r>
            <a:r>
              <a:rPr lang="en-US" altLang="ko-KR" sz="3600" b="1" dirty="0" err="1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Naver</a:t>
            </a: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review</a:t>
            </a:r>
            <a:endParaRPr lang="en-US" altLang="ko-KR" sz="36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23F22A-CC03-4565-9E4D-A15B8100D13D}"/>
              </a:ext>
            </a:extLst>
          </p:cNvPr>
          <p:cNvSpPr txBox="1"/>
          <p:nvPr/>
        </p:nvSpPr>
        <p:spPr>
          <a:xfrm>
            <a:off x="7783300" y="5180927"/>
            <a:ext cx="313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&lt;Embedding vector&gt;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879683-3B8E-4455-A3B4-7147CC8EC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041" y="2055584"/>
            <a:ext cx="3985249" cy="30111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D957DD6-5CF3-455F-B7EA-03D24E468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45" y="3198854"/>
            <a:ext cx="6209985" cy="1867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4ECF78-BEED-4D16-87AA-46E9C0C57543}"/>
              </a:ext>
            </a:extLst>
          </p:cNvPr>
          <p:cNvSpPr txBox="1"/>
          <p:nvPr/>
        </p:nvSpPr>
        <p:spPr>
          <a:xfrm>
            <a:off x="1696231" y="5180927"/>
            <a:ext cx="313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&lt;Preprocess data&gt;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B2CBD1-E57C-4610-8CAA-31B946A7342E}"/>
              </a:ext>
            </a:extLst>
          </p:cNvPr>
          <p:cNvSpPr/>
          <p:nvPr/>
        </p:nvSpPr>
        <p:spPr>
          <a:xfrm>
            <a:off x="3544866" y="3513551"/>
            <a:ext cx="2826064" cy="1553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97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0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389613" y="192884"/>
            <a:ext cx="5981317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3. Doc2Vec – </a:t>
            </a:r>
            <a:r>
              <a:rPr lang="en-US" altLang="ko-KR" sz="3600" b="1" dirty="0" err="1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Naver</a:t>
            </a: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review</a:t>
            </a:r>
            <a:endParaRPr lang="en-US" altLang="ko-KR" sz="36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23F22A-CC03-4565-9E4D-A15B8100D13D}"/>
              </a:ext>
            </a:extLst>
          </p:cNvPr>
          <p:cNvSpPr txBox="1"/>
          <p:nvPr/>
        </p:nvSpPr>
        <p:spPr>
          <a:xfrm>
            <a:off x="7420522" y="6488668"/>
            <a:ext cx="313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&lt;Visualize&gt;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4ECF78-BEED-4D16-87AA-46E9C0C57543}"/>
              </a:ext>
            </a:extLst>
          </p:cNvPr>
          <p:cNvSpPr txBox="1"/>
          <p:nvPr/>
        </p:nvSpPr>
        <p:spPr>
          <a:xfrm>
            <a:off x="1433496" y="6295784"/>
            <a:ext cx="313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&lt;Similar movies&gt;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8D178E-08AA-48AC-BBF7-B9C1CA2178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907"/>
          <a:stretch/>
        </p:blipFill>
        <p:spPr>
          <a:xfrm>
            <a:off x="1271971" y="1337733"/>
            <a:ext cx="3459780" cy="18225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2BF053-3D9D-4D7F-A3FC-36C6606FA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784"/>
          <a:stretch/>
        </p:blipFill>
        <p:spPr>
          <a:xfrm>
            <a:off x="1271971" y="3802466"/>
            <a:ext cx="3459780" cy="24933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D17C16-7E29-4C5A-ACF4-21907C6412E5}"/>
              </a:ext>
            </a:extLst>
          </p:cNvPr>
          <p:cNvSpPr txBox="1"/>
          <p:nvPr/>
        </p:nvSpPr>
        <p:spPr>
          <a:xfrm>
            <a:off x="1271971" y="3160306"/>
            <a:ext cx="345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&lt;Extract randomly movie titles&gt;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223E53-B810-474B-A388-AF04E2CCD7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14"/>
          <a:stretch/>
        </p:blipFill>
        <p:spPr>
          <a:xfrm>
            <a:off x="6585828" y="1158396"/>
            <a:ext cx="4806115" cy="53581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9358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0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389613" y="192884"/>
            <a:ext cx="2492990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4. Practice</a:t>
            </a:r>
            <a:endParaRPr lang="en-US" altLang="ko-KR" sz="36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7FE52F07-F114-0B4B-97E7-FF4EDD37ED29}"/>
              </a:ext>
            </a:extLst>
          </p:cNvPr>
          <p:cNvSpPr txBox="1"/>
          <p:nvPr/>
        </p:nvSpPr>
        <p:spPr>
          <a:xfrm>
            <a:off x="389613" y="1220682"/>
            <a:ext cx="11616584" cy="496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Naver</a:t>
            </a:r>
            <a:r>
              <a:rPr lang="en-US" altLang="ko-KR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 sentiment movie corpus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C0C0C"/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Word2Vec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C0C"/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  <a:hlinkClick r:id="rId3"/>
              </a:rPr>
              <a:t>Link</a:t>
            </a:r>
            <a:endParaRPr lang="en-US" sz="2000" dirty="0">
              <a:solidFill>
                <a:srgbClr val="0C0C0C"/>
              </a:solidFill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rgbClr val="0C0C0C"/>
              </a:solidFill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C0C0C"/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Doc2Vec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C0C"/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  <a:hlinkClick r:id="rId4"/>
              </a:rPr>
              <a:t>Link</a:t>
            </a:r>
            <a:endParaRPr lang="en-US" sz="2000" dirty="0">
              <a:solidFill>
                <a:srgbClr val="0C0C0C"/>
              </a:solidFill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rgbClr val="0C0C0C"/>
              </a:solidFill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sz="2000" dirty="0">
              <a:solidFill>
                <a:srgbClr val="0C0C0C"/>
              </a:solidFill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380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0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389613" y="192884"/>
            <a:ext cx="3211135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5. Conclusion</a:t>
            </a:r>
            <a:endParaRPr lang="en-US" altLang="ko-KR" sz="36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1D70068-40DC-44FA-8596-F8D670342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569246"/>
              </p:ext>
            </p:extLst>
          </p:nvPr>
        </p:nvGraphicFramePr>
        <p:xfrm>
          <a:off x="1578279" y="1954060"/>
          <a:ext cx="8775874" cy="37452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3969">
                  <a:extLst>
                    <a:ext uri="{9D8B030D-6E8A-4147-A177-3AD203B41FA5}">
                      <a16:colId xmlns:a16="http://schemas.microsoft.com/office/drawing/2014/main" val="3910579620"/>
                    </a:ext>
                  </a:extLst>
                </a:gridCol>
                <a:gridCol w="3158713">
                  <a:extLst>
                    <a:ext uri="{9D8B030D-6E8A-4147-A177-3AD203B41FA5}">
                      <a16:colId xmlns:a16="http://schemas.microsoft.com/office/drawing/2014/main" val="2800352449"/>
                    </a:ext>
                  </a:extLst>
                </a:gridCol>
                <a:gridCol w="3423192">
                  <a:extLst>
                    <a:ext uri="{9D8B030D-6E8A-4147-A177-3AD203B41FA5}">
                      <a16:colId xmlns:a16="http://schemas.microsoft.com/office/drawing/2014/main" val="514318895"/>
                    </a:ext>
                  </a:extLst>
                </a:gridCol>
              </a:tblGrid>
              <a:tr h="652572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Word2Vec</a:t>
                      </a:r>
                      <a:endParaRPr lang="ko-KR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Doc2Vec</a:t>
                      </a:r>
                      <a:endParaRPr lang="ko-KR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623716"/>
                  </a:ext>
                </a:extLst>
              </a:tr>
              <a:tr h="652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Year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2013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2015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18275"/>
                  </a:ext>
                </a:extLst>
              </a:tr>
              <a:tr h="652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Writer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Tomas </a:t>
                      </a:r>
                      <a:r>
                        <a:rPr lang="en-US" altLang="ko-KR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Mikolov</a:t>
                      </a:r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Andrew </a:t>
                      </a:r>
                      <a:r>
                        <a:rPr lang="en-US" altLang="ko-KR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M.Dai</a:t>
                      </a:r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3454277"/>
                  </a:ext>
                </a:extLst>
              </a:tr>
              <a:tr h="893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Feature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Word vector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Word vector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Paragraph vector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367715"/>
                  </a:ext>
                </a:extLst>
              </a:tr>
              <a:tr h="893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Model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CBOW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Skip-gram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PV-DM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PV-DBOW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0812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2029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7A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864965" y="2884656"/>
            <a:ext cx="40302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b="1" dirty="0">
              <a:solidFill>
                <a:schemeClr val="bg1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196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207505" y="2921169"/>
            <a:ext cx="3776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035687" y="2884656"/>
            <a:ext cx="3688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Appendix</a:t>
            </a:r>
            <a:endParaRPr lang="ko-KR" altLang="en-US" sz="6000" b="1" dirty="0">
              <a:solidFill>
                <a:schemeClr val="bg1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159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0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389613" y="192884"/>
            <a:ext cx="5596404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6. Document Embedding</a:t>
            </a:r>
            <a:endParaRPr lang="en-US" altLang="ko-KR" sz="36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580D0782-9D86-476C-8C30-07A520C52E05}"/>
              </a:ext>
            </a:extLst>
          </p:cNvPr>
          <p:cNvSpPr txBox="1"/>
          <p:nvPr/>
        </p:nvSpPr>
        <p:spPr>
          <a:xfrm>
            <a:off x="389613" y="1220682"/>
            <a:ext cx="11616584" cy="496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Reference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https://wikidocs.net/102705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Calculate the average of word vectors in document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C0C0C"/>
              </a:solidFill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rgbClr val="0C0C0C"/>
              </a:solidFill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sz="2000" dirty="0">
              <a:solidFill>
                <a:srgbClr val="0C0C0C"/>
              </a:solidFill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452547-07A1-42F4-80AE-331ED10E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51" y="3154064"/>
            <a:ext cx="10710897" cy="15134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99EF5B-0971-4826-8681-D92B06BCC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50" y="5189924"/>
            <a:ext cx="10710898" cy="10981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A8DEA0-5DBB-4B93-9284-870FE04D9BB1}"/>
              </a:ext>
            </a:extLst>
          </p:cNvPr>
          <p:cNvSpPr txBox="1"/>
          <p:nvPr/>
        </p:nvSpPr>
        <p:spPr>
          <a:xfrm>
            <a:off x="5031462" y="4660651"/>
            <a:ext cx="169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&lt;dataset&gt;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593AF2-DF48-4169-A9FC-D8A74CF01E45}"/>
              </a:ext>
            </a:extLst>
          </p:cNvPr>
          <p:cNvSpPr txBox="1"/>
          <p:nvPr/>
        </p:nvSpPr>
        <p:spPr>
          <a:xfrm>
            <a:off x="5031462" y="6263341"/>
            <a:ext cx="169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&lt;tokenizing&gt;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4289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0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389613" y="192884"/>
            <a:ext cx="5596404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6. Document Embedding</a:t>
            </a:r>
            <a:endParaRPr lang="en-US" altLang="ko-KR" sz="36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593AF2-DF48-4169-A9FC-D8A74CF01E45}"/>
              </a:ext>
            </a:extLst>
          </p:cNvPr>
          <p:cNvSpPr txBox="1"/>
          <p:nvPr/>
        </p:nvSpPr>
        <p:spPr>
          <a:xfrm>
            <a:off x="3822699" y="645768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&lt;Recommend similar book title&gt;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225BC4-BEA6-46B0-873C-731490C43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902" y="1226127"/>
            <a:ext cx="8314395" cy="520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12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2194560" y="2433320"/>
            <a:ext cx="1991360" cy="1991360"/>
          </a:xfrm>
          <a:prstGeom prst="ellipse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j-lt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70400" y="1729608"/>
            <a:ext cx="103889" cy="376931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j-lt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8F9248-6282-4C28-A538-6062955AA16D}"/>
              </a:ext>
            </a:extLst>
          </p:cNvPr>
          <p:cNvGrpSpPr/>
          <p:nvPr/>
        </p:nvGrpSpPr>
        <p:grpSpPr>
          <a:xfrm>
            <a:off x="4895610" y="1838291"/>
            <a:ext cx="2740261" cy="646331"/>
            <a:chOff x="5171440" y="882070"/>
            <a:chExt cx="2740261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5171440" y="882070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+mj-lt"/>
                  <a:ea typeface="나눔스퀘어 Bold" panose="020B0600000101010101" pitchFamily="50" charset="-127"/>
                  <a:cs typeface="Arial" panose="020B0604020202020204" pitchFamily="34" charset="0"/>
                </a:rPr>
                <a:t>1</a:t>
              </a:r>
              <a:endParaRPr lang="ko-KR" altLang="en-US" sz="3600" b="1" dirty="0">
                <a:latin typeface="+mj-lt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53500" y="974403"/>
              <a:ext cx="18582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+mj-lt"/>
                  <a:ea typeface="나눔스퀘어 Bold" panose="020B0600000101010101" pitchFamily="50" charset="-127"/>
                  <a:cs typeface="Arial" panose="020B0604020202020204" pitchFamily="34" charset="0"/>
                </a:rPr>
                <a:t>Embedding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3C5B6F-3A6D-4435-BB8B-FB2FAC25CA52}"/>
              </a:ext>
            </a:extLst>
          </p:cNvPr>
          <p:cNvGrpSpPr/>
          <p:nvPr/>
        </p:nvGrpSpPr>
        <p:grpSpPr>
          <a:xfrm>
            <a:off x="4895610" y="2418114"/>
            <a:ext cx="2549376" cy="646331"/>
            <a:chOff x="5171440" y="1510122"/>
            <a:chExt cx="2549376" cy="439297"/>
          </a:xfrm>
        </p:grpSpPr>
        <p:sp>
          <p:nvSpPr>
            <p:cNvPr id="18" name="TextBox 17"/>
            <p:cNvSpPr txBox="1"/>
            <p:nvPr/>
          </p:nvSpPr>
          <p:spPr>
            <a:xfrm>
              <a:off x="5171440" y="1510122"/>
              <a:ext cx="441146" cy="439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+mj-lt"/>
                  <a:ea typeface="나눔스퀘어 Bold" panose="020B0600000101010101" pitchFamily="50" charset="-127"/>
                  <a:cs typeface="Arial" panose="020B0604020202020204" pitchFamily="34" charset="0"/>
                </a:rPr>
                <a:t>2</a:t>
              </a:r>
              <a:endParaRPr lang="ko-KR" altLang="en-US" sz="3600" b="1" dirty="0">
                <a:latin typeface="+mj-lt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53500" y="1602455"/>
              <a:ext cx="1667316" cy="3137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+mj-lt"/>
                  <a:ea typeface="나눔스퀘어 Bold" panose="020B0600000101010101" pitchFamily="50" charset="-127"/>
                  <a:cs typeface="Arial" panose="020B0604020202020204" pitchFamily="34" charset="0"/>
                </a:rPr>
                <a:t>Word2Vec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DC135AA-8294-43C2-86FE-A9541155CCFE}"/>
              </a:ext>
            </a:extLst>
          </p:cNvPr>
          <p:cNvGrpSpPr/>
          <p:nvPr/>
        </p:nvGrpSpPr>
        <p:grpSpPr>
          <a:xfrm>
            <a:off x="4895494" y="3036912"/>
            <a:ext cx="2351489" cy="646331"/>
            <a:chOff x="5144427" y="2146606"/>
            <a:chExt cx="2351489" cy="646331"/>
          </a:xfrm>
        </p:grpSpPr>
        <p:sp>
          <p:nvSpPr>
            <p:cNvPr id="21" name="TextBox 20"/>
            <p:cNvSpPr txBox="1"/>
            <p:nvPr/>
          </p:nvSpPr>
          <p:spPr>
            <a:xfrm>
              <a:off x="5144427" y="2146606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+mj-lt"/>
                  <a:ea typeface="나눔스퀘어 Bold" panose="020B0600000101010101" pitchFamily="50" charset="-127"/>
                  <a:cs typeface="Arial" panose="020B0604020202020204" pitchFamily="34" charset="0"/>
                </a:rPr>
                <a:t>3</a:t>
              </a:r>
              <a:endParaRPr lang="ko-KR" altLang="en-US" sz="3600" b="1" dirty="0">
                <a:latin typeface="+mj-lt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26603" y="2253633"/>
              <a:ext cx="14693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+mj-lt"/>
                  <a:ea typeface="나눔스퀘어 Bold" panose="020B0600000101010101" pitchFamily="50" charset="-127"/>
                  <a:cs typeface="Arial" panose="020B0604020202020204" pitchFamily="34" charset="0"/>
                </a:rPr>
                <a:t>Doc2Vec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064129B-12EA-4015-B1BB-366A46E024DF}"/>
              </a:ext>
            </a:extLst>
          </p:cNvPr>
          <p:cNvGrpSpPr/>
          <p:nvPr/>
        </p:nvGrpSpPr>
        <p:grpSpPr>
          <a:xfrm>
            <a:off x="4895378" y="3619180"/>
            <a:ext cx="2266004" cy="646331"/>
            <a:chOff x="5171208" y="3001989"/>
            <a:chExt cx="2266004" cy="646331"/>
          </a:xfrm>
        </p:grpSpPr>
        <p:sp>
          <p:nvSpPr>
            <p:cNvPr id="24" name="TextBox 23"/>
            <p:cNvSpPr txBox="1"/>
            <p:nvPr/>
          </p:nvSpPr>
          <p:spPr>
            <a:xfrm>
              <a:off x="5171208" y="3001989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+mj-lt"/>
                  <a:ea typeface="나눔스퀘어 Bold" panose="020B0600000101010101" pitchFamily="50" charset="-127"/>
                  <a:cs typeface="Arial" panose="020B0604020202020204" pitchFamily="34" charset="0"/>
                </a:rPr>
                <a:t>4</a:t>
              </a:r>
              <a:endParaRPr lang="ko-KR" altLang="en-US" sz="3600" b="1" dirty="0">
                <a:latin typeface="+mj-lt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053500" y="3094322"/>
              <a:ext cx="138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+mj-lt"/>
                  <a:ea typeface="나눔스퀘어 Bold" panose="020B0600000101010101" pitchFamily="50" charset="-127"/>
                  <a:cs typeface="Arial" panose="020B0604020202020204" pitchFamily="34" charset="0"/>
                </a:rPr>
                <a:t>Practice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F84E9BE-A9D9-416C-B96E-425E6202B60D}"/>
              </a:ext>
            </a:extLst>
          </p:cNvPr>
          <p:cNvSpPr txBox="1"/>
          <p:nvPr/>
        </p:nvSpPr>
        <p:spPr>
          <a:xfrm>
            <a:off x="2392591" y="3105834"/>
            <a:ext cx="1595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j-lt"/>
                <a:ea typeface="나눔스퀘어 Bold" panose="020B0600000101010101" pitchFamily="50" charset="-127"/>
                <a:cs typeface="Arial" panose="020B0604020202020204" pitchFamily="34" charset="0"/>
              </a:rPr>
              <a:t>INDEX</a:t>
            </a:r>
            <a:endParaRPr lang="ko-KR" altLang="en-US" sz="3600" b="1" dirty="0">
              <a:solidFill>
                <a:schemeClr val="bg1"/>
              </a:solidFill>
              <a:latin typeface="+mj-lt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BD7706F-03BD-4A5D-85F9-5E51D97EF0AA}"/>
              </a:ext>
            </a:extLst>
          </p:cNvPr>
          <p:cNvGrpSpPr/>
          <p:nvPr/>
        </p:nvGrpSpPr>
        <p:grpSpPr>
          <a:xfrm>
            <a:off x="4889435" y="4210165"/>
            <a:ext cx="2746436" cy="646331"/>
            <a:chOff x="5165265" y="3842678"/>
            <a:chExt cx="2746436" cy="6463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71E0458-9144-4072-9034-AF5204CFDDAE}"/>
                </a:ext>
              </a:extLst>
            </p:cNvPr>
            <p:cNvSpPr txBox="1"/>
            <p:nvPr/>
          </p:nvSpPr>
          <p:spPr>
            <a:xfrm>
              <a:off x="5165265" y="3842678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+mj-lt"/>
                  <a:ea typeface="나눔스퀘어 Bold" panose="020B0600000101010101" pitchFamily="50" charset="-127"/>
                  <a:cs typeface="Arial" panose="020B0604020202020204" pitchFamily="34" charset="0"/>
                </a:rPr>
                <a:t>5</a:t>
              </a:r>
              <a:endParaRPr lang="ko-KR" altLang="en-US" sz="3600" b="1" dirty="0">
                <a:latin typeface="+mj-lt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24A606-1574-4D88-A9DC-A763C3114D73}"/>
                </a:ext>
              </a:extLst>
            </p:cNvPr>
            <p:cNvSpPr txBox="1"/>
            <p:nvPr/>
          </p:nvSpPr>
          <p:spPr>
            <a:xfrm>
              <a:off x="6053500" y="3935011"/>
              <a:ext cx="18582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+mj-lt"/>
                  <a:ea typeface="나눔스퀘어 Bold" panose="020B0600000101010101" pitchFamily="50" charset="-127"/>
                  <a:cs typeface="Arial" panose="020B0604020202020204" pitchFamily="34" charset="0"/>
                </a:rPr>
                <a:t>Conclusion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BDC74F4-DE3B-457C-B364-7273285881A2}"/>
              </a:ext>
            </a:extLst>
          </p:cNvPr>
          <p:cNvGrpSpPr/>
          <p:nvPr/>
        </p:nvGrpSpPr>
        <p:grpSpPr>
          <a:xfrm>
            <a:off x="4889435" y="4809053"/>
            <a:ext cx="4336615" cy="646331"/>
            <a:chOff x="5165265" y="3842678"/>
            <a:chExt cx="4336615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AE2ABB-EEB7-4DC3-AC4F-BFF931D04CDA}"/>
                </a:ext>
              </a:extLst>
            </p:cNvPr>
            <p:cNvSpPr txBox="1"/>
            <p:nvPr/>
          </p:nvSpPr>
          <p:spPr>
            <a:xfrm>
              <a:off x="5165265" y="3842678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+mj-lt"/>
                  <a:ea typeface="나눔스퀘어 Bold" panose="020B0600000101010101" pitchFamily="50" charset="-127"/>
                  <a:cs typeface="Arial" panose="020B0604020202020204" pitchFamily="34" charset="0"/>
                </a:rPr>
                <a:t>6</a:t>
              </a:r>
              <a:endParaRPr lang="ko-KR" altLang="en-US" sz="3600" b="1" dirty="0">
                <a:latin typeface="+mj-lt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B5EF0E-E850-409D-B9A7-55CD566F7365}"/>
                </a:ext>
              </a:extLst>
            </p:cNvPr>
            <p:cNvSpPr txBox="1"/>
            <p:nvPr/>
          </p:nvSpPr>
          <p:spPr>
            <a:xfrm>
              <a:off x="6053500" y="3935011"/>
              <a:ext cx="34483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+mj-lt"/>
                  <a:ea typeface="나눔스퀘어 Bold" panose="020B0600000101010101" pitchFamily="50" charset="-127"/>
                  <a:cs typeface="Arial" panose="020B0604020202020204" pitchFamily="34" charset="0"/>
                </a:rPr>
                <a:t>Document Embedding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943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0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389613" y="192884"/>
            <a:ext cx="3211135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1. Embedding</a:t>
            </a:r>
            <a:endParaRPr lang="en-US" altLang="ko-KR" sz="36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7FE52F07-F114-0B4B-97E7-FF4EDD37ED29}"/>
              </a:ext>
            </a:extLst>
          </p:cNvPr>
          <p:cNvSpPr txBox="1"/>
          <p:nvPr/>
        </p:nvSpPr>
        <p:spPr>
          <a:xfrm>
            <a:off x="389613" y="1402309"/>
            <a:ext cx="11616584" cy="496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Why do we convert text/documents into embedded space?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Difficulty of using ML/DL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Space efficiency due to compressed representation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Calculate similarity between vector spaces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Research papers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(Word2Vec) Efficient Estimation of Word Representations in Vector Space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(Doc2Vec) Distributed Representations of Sentences and Documents</a:t>
            </a:r>
            <a:endParaRPr sz="2000" dirty="0">
              <a:solidFill>
                <a:srgbClr val="0C0C0C"/>
              </a:solidFill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Picture 4" descr="Image for post">
            <a:extLst>
              <a:ext uri="{FF2B5EF4-FFF2-40B4-BE49-F238E27FC236}">
                <a16:creationId xmlns:a16="http://schemas.microsoft.com/office/drawing/2014/main" id="{1AFDE34F-D8A0-4D8A-9B7B-D56772031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547" y="5162717"/>
            <a:ext cx="4115106" cy="162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127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0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389613" y="192884"/>
            <a:ext cx="2920864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2. Word2Vec</a:t>
            </a:r>
            <a:endParaRPr lang="en-US" altLang="ko-KR" sz="36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7FE52F07-F114-0B4B-97E7-FF4EDD37ED29}"/>
              </a:ext>
            </a:extLst>
          </p:cNvPr>
          <p:cNvSpPr txBox="1"/>
          <p:nvPr/>
        </p:nvSpPr>
        <p:spPr>
          <a:xfrm>
            <a:off x="389613" y="1220682"/>
            <a:ext cx="11616584" cy="496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Type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C0C"/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CBOW(Continuous Bag-of-Words)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C0C"/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Skip-gram</a:t>
            </a:r>
            <a:endParaRPr sz="2000" dirty="0">
              <a:solidFill>
                <a:srgbClr val="0C0C0C"/>
              </a:solidFill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026" name="Picture 2" descr="한국어를 위한 어휘 임베딩의 개발 -1-">
            <a:extLst>
              <a:ext uri="{FF2B5EF4-FFF2-40B4-BE49-F238E27FC236}">
                <a16:creationId xmlns:a16="http://schemas.microsoft.com/office/drawing/2014/main" id="{F41919DC-1CE3-4317-BD75-4C51930E1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03" y="3162667"/>
            <a:ext cx="4972130" cy="310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0F4D32-B585-442C-A7E5-54CB5DB96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352" y="1367561"/>
            <a:ext cx="4576176" cy="1795106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870A5B-2697-4453-8A13-E000F5097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905" y="4037717"/>
            <a:ext cx="5483292" cy="2233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E2694F-E8B3-4FA8-8027-8FF0B367DEA7}"/>
              </a:ext>
            </a:extLst>
          </p:cNvPr>
          <p:cNvSpPr txBox="1"/>
          <p:nvPr/>
        </p:nvSpPr>
        <p:spPr>
          <a:xfrm>
            <a:off x="2229649" y="6358374"/>
            <a:ext cx="153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&lt;Model&gt;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23F22A-CC03-4565-9E4D-A15B8100D13D}"/>
              </a:ext>
            </a:extLst>
          </p:cNvPr>
          <p:cNvSpPr txBox="1"/>
          <p:nvPr/>
        </p:nvSpPr>
        <p:spPr>
          <a:xfrm>
            <a:off x="8268220" y="6358374"/>
            <a:ext cx="153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&lt;Example&gt;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D5C46A-1D30-4392-9087-C8881744359A}"/>
              </a:ext>
            </a:extLst>
          </p:cNvPr>
          <p:cNvSpPr txBox="1"/>
          <p:nvPr/>
        </p:nvSpPr>
        <p:spPr>
          <a:xfrm>
            <a:off x="7904515" y="3244334"/>
            <a:ext cx="226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&lt;Sliding Window&gt;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979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7FE52F07-F114-0B4B-97E7-FF4EDD37ED29}"/>
              </a:ext>
            </a:extLst>
          </p:cNvPr>
          <p:cNvSpPr txBox="1"/>
          <p:nvPr/>
        </p:nvSpPr>
        <p:spPr>
          <a:xfrm>
            <a:off x="389613" y="1220682"/>
            <a:ext cx="11616584" cy="496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CBOW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ex) The fat cat sat on the mat.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1BC048-EB9C-4359-8C6C-3EEFFD4FE10B}"/>
              </a:ext>
            </a:extLst>
          </p:cNvPr>
          <p:cNvSpPr/>
          <p:nvPr/>
        </p:nvSpPr>
        <p:spPr>
          <a:xfrm>
            <a:off x="2136645" y="1916482"/>
            <a:ext cx="1978155" cy="306888"/>
          </a:xfrm>
          <a:prstGeom prst="rect">
            <a:avLst/>
          </a:prstGeom>
          <a:solidFill>
            <a:srgbClr val="FFFF00">
              <a:alpha val="4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0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389613" y="192884"/>
            <a:ext cx="2920864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2. Word2Vec</a:t>
            </a:r>
            <a:endParaRPr lang="en-US" altLang="ko-KR" sz="36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wikidocs.net/images/page/22660/word2vec_renew_4.PNG">
            <a:extLst>
              <a:ext uri="{FF2B5EF4-FFF2-40B4-BE49-F238E27FC236}">
                <a16:creationId xmlns:a16="http://schemas.microsoft.com/office/drawing/2014/main" id="{1596CB2C-4351-49E6-8C96-2DF5BE86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94" y="2762771"/>
            <a:ext cx="4936652" cy="309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ikidocs.net/images/page/22660/word2vec_renew_5.PNG">
            <a:extLst>
              <a:ext uri="{FF2B5EF4-FFF2-40B4-BE49-F238E27FC236}">
                <a16:creationId xmlns:a16="http://schemas.microsoft.com/office/drawing/2014/main" id="{29E52D67-CB3D-415D-A24A-1969345E5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63477"/>
            <a:ext cx="5743183" cy="207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547DE1-61F6-4EEF-A45C-FC69D7F48B2D}"/>
              </a:ext>
            </a:extLst>
          </p:cNvPr>
          <p:cNvSpPr txBox="1"/>
          <p:nvPr/>
        </p:nvSpPr>
        <p:spPr>
          <a:xfrm>
            <a:off x="1963921" y="6163102"/>
            <a:ext cx="220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&lt;Input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Hidden&gt;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7B20C-331C-4F26-844A-D8E93E76E5FE}"/>
              </a:ext>
            </a:extLst>
          </p:cNvPr>
          <p:cNvSpPr txBox="1"/>
          <p:nvPr/>
        </p:nvSpPr>
        <p:spPr>
          <a:xfrm>
            <a:off x="7775005" y="6163102"/>
            <a:ext cx="238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&lt;Hidden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Output&gt;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2C17F8-B588-46ED-9851-37620BF096D9}"/>
              </a:ext>
            </a:extLst>
          </p:cNvPr>
          <p:cNvSpPr/>
          <p:nvPr/>
        </p:nvSpPr>
        <p:spPr>
          <a:xfrm>
            <a:off x="2937353" y="1947797"/>
            <a:ext cx="385650" cy="2442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8683-D956-4A16-9820-0F018174C125}"/>
              </a:ext>
            </a:extLst>
          </p:cNvPr>
          <p:cNvSpPr txBox="1"/>
          <p:nvPr/>
        </p:nvSpPr>
        <p:spPr>
          <a:xfrm>
            <a:off x="56366" y="6595617"/>
            <a:ext cx="50104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출처</a:t>
            </a:r>
            <a:r>
              <a:rPr lang="en-US" altLang="ko-KR" sz="1000" dirty="0"/>
              <a:t>: NLP </a:t>
            </a:r>
            <a:r>
              <a:rPr lang="en-US" altLang="ko-KR" sz="1000" dirty="0" err="1"/>
              <a:t>wikidocs</a:t>
            </a:r>
            <a:r>
              <a:rPr lang="en-US" altLang="ko-KR" sz="1000" dirty="0"/>
              <a:t>(https://wikidocs.net/69141)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16705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0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389613" y="192884"/>
            <a:ext cx="7317901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2. Word2Vec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– performance improvement</a:t>
            </a:r>
            <a:endParaRPr lang="en-US" altLang="ko-KR" sz="36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7FE52F07-F114-0B4B-97E7-FF4EDD37ED29}"/>
              </a:ext>
            </a:extLst>
          </p:cNvPr>
          <p:cNvSpPr txBox="1"/>
          <p:nvPr/>
        </p:nvSpPr>
        <p:spPr>
          <a:xfrm>
            <a:off x="179758" y="1013558"/>
            <a:ext cx="11616584" cy="5066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Functionality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C0C"/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Embedding layer(lookup table)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C0C"/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Negative sampling</a:t>
            </a:r>
            <a:endParaRPr sz="2000" dirty="0">
              <a:solidFill>
                <a:srgbClr val="0C0C0C"/>
              </a:solidFill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098" name="Picture 2" descr="https://wikidocs.net/images/page/22660/word2vec_renew_3.PNG">
            <a:extLst>
              <a:ext uri="{FF2B5EF4-FFF2-40B4-BE49-F238E27FC236}">
                <a16:creationId xmlns:a16="http://schemas.microsoft.com/office/drawing/2014/main" id="{C982E70B-794F-44C5-9268-B325F9A0F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28" y="3168350"/>
            <a:ext cx="5438775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ikidocs.net/images/page/69141/%EA%B7%B8%EB%A6%BC4.PNG">
            <a:extLst>
              <a:ext uri="{FF2B5EF4-FFF2-40B4-BE49-F238E27FC236}">
                <a16:creationId xmlns:a16="http://schemas.microsoft.com/office/drawing/2014/main" id="{1B215324-4883-499C-A0C3-F96C516F7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4"/>
          <a:stretch/>
        </p:blipFill>
        <p:spPr bwMode="auto">
          <a:xfrm>
            <a:off x="6096000" y="1065228"/>
            <a:ext cx="6032190" cy="202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wikidocs.net/images/page/69141/%EA%B7%B8%EB%A6%BC7.PNG">
            <a:extLst>
              <a:ext uri="{FF2B5EF4-FFF2-40B4-BE49-F238E27FC236}">
                <a16:creationId xmlns:a16="http://schemas.microsoft.com/office/drawing/2014/main" id="{584A1A3C-835D-4041-A915-C0AA74BC5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004" y="3397580"/>
            <a:ext cx="4779588" cy="290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542D98-901E-47E8-8A07-79FC7D7B2758}"/>
              </a:ext>
            </a:extLst>
          </p:cNvPr>
          <p:cNvSpPr txBox="1"/>
          <p:nvPr/>
        </p:nvSpPr>
        <p:spPr>
          <a:xfrm>
            <a:off x="1749916" y="6358374"/>
            <a:ext cx="220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&lt;Lookup table&gt;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E73AF9-7646-473A-8F6F-39814335F2B6}"/>
              </a:ext>
            </a:extLst>
          </p:cNvPr>
          <p:cNvSpPr txBox="1"/>
          <p:nvPr/>
        </p:nvSpPr>
        <p:spPr>
          <a:xfrm>
            <a:off x="7756280" y="6409410"/>
            <a:ext cx="2997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&lt;Negative sampling&gt;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AEFED-B4D9-4890-BE73-13554ECE5ED2}"/>
              </a:ext>
            </a:extLst>
          </p:cNvPr>
          <p:cNvSpPr txBox="1"/>
          <p:nvPr/>
        </p:nvSpPr>
        <p:spPr>
          <a:xfrm>
            <a:off x="927466" y="2509458"/>
            <a:ext cx="34300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ex) The fat cat sat on the mat</a:t>
            </a:r>
            <a:endParaRPr lang="ko-KR" altLang="en-US" sz="15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9043A8-DB1E-4D34-B4ED-D473741B95C3}"/>
              </a:ext>
            </a:extLst>
          </p:cNvPr>
          <p:cNvSpPr/>
          <p:nvPr/>
        </p:nvSpPr>
        <p:spPr>
          <a:xfrm>
            <a:off x="5880100" y="1036320"/>
            <a:ext cx="6311900" cy="5819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CD4F3E-F4CF-4EEA-8374-5927F0063E76}"/>
              </a:ext>
            </a:extLst>
          </p:cNvPr>
          <p:cNvSpPr/>
          <p:nvPr/>
        </p:nvSpPr>
        <p:spPr>
          <a:xfrm>
            <a:off x="5975" y="3093917"/>
            <a:ext cx="5874125" cy="3764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0912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0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389613" y="192884"/>
            <a:ext cx="6434647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2. Word2Vec – </a:t>
            </a:r>
            <a:r>
              <a:rPr lang="en-US" altLang="ko-KR" sz="3600" b="1" dirty="0" err="1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Naver</a:t>
            </a: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Review</a:t>
            </a:r>
            <a:endParaRPr lang="en-US" altLang="ko-KR" sz="36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23F22A-CC03-4565-9E4D-A15B8100D13D}"/>
              </a:ext>
            </a:extLst>
          </p:cNvPr>
          <p:cNvSpPr txBox="1"/>
          <p:nvPr/>
        </p:nvSpPr>
        <p:spPr>
          <a:xfrm>
            <a:off x="2188116" y="3376136"/>
            <a:ext cx="197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&lt;Original review&gt;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37B63-DDC6-47D6-BBA7-B0E24DE09155}"/>
              </a:ext>
            </a:extLst>
          </p:cNvPr>
          <p:cNvSpPr txBox="1"/>
          <p:nvPr/>
        </p:nvSpPr>
        <p:spPr>
          <a:xfrm>
            <a:off x="7596013" y="6074657"/>
            <a:ext cx="269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Okt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API&gt;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956534-2BE1-4D57-8ED1-E378FE383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85"/>
          <a:stretch/>
        </p:blipFill>
        <p:spPr>
          <a:xfrm>
            <a:off x="952736" y="1733162"/>
            <a:ext cx="4448260" cy="16429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9A4C2F-1CFE-463C-B1CB-5DFF1BC4A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53" y="4491243"/>
            <a:ext cx="5174428" cy="1577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13CE3E-EE3F-48A5-871A-1EF0181AB8B8}"/>
              </a:ext>
            </a:extLst>
          </p:cNvPr>
          <p:cNvSpPr txBox="1"/>
          <p:nvPr/>
        </p:nvSpPr>
        <p:spPr>
          <a:xfrm>
            <a:off x="1970880" y="6068720"/>
            <a:ext cx="241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&lt;Preprocess review&gt;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D368DF-D1B7-4EEF-82A9-F91280D1F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758" y="1733162"/>
            <a:ext cx="5812691" cy="16429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53706E-92A1-407D-AC19-D3A1474BFBA0}"/>
              </a:ext>
            </a:extLst>
          </p:cNvPr>
          <p:cNvSpPr txBox="1"/>
          <p:nvPr/>
        </p:nvSpPr>
        <p:spPr>
          <a:xfrm>
            <a:off x="7953883" y="3376136"/>
            <a:ext cx="197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3ECAD8B-23F3-491D-8D24-1C2E7927E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9344" y="4108106"/>
            <a:ext cx="4526578" cy="196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64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0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389613" y="192884"/>
            <a:ext cx="6434647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2. Word2Vec – </a:t>
            </a:r>
            <a:r>
              <a:rPr lang="en-US" altLang="ko-KR" sz="3600" b="1" dirty="0" err="1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Naver</a:t>
            </a: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Review</a:t>
            </a:r>
            <a:endParaRPr lang="en-US" altLang="ko-KR" sz="36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23F22A-CC03-4565-9E4D-A15B8100D13D}"/>
              </a:ext>
            </a:extLst>
          </p:cNvPr>
          <p:cNvSpPr txBox="1"/>
          <p:nvPr/>
        </p:nvSpPr>
        <p:spPr>
          <a:xfrm>
            <a:off x="2363482" y="6402215"/>
            <a:ext cx="197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&lt;Similar words&gt;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4AAD10-B05D-4634-AD7D-20E81FF9A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73" y="1178292"/>
            <a:ext cx="3986318" cy="51800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BB48AF5-6019-434B-8FEE-51F92636E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67"/>
          <a:stretch/>
        </p:blipFill>
        <p:spPr>
          <a:xfrm>
            <a:off x="6614880" y="1178291"/>
            <a:ext cx="4655507" cy="51800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137B63-DDC6-47D6-BBA7-B0E24DE09155}"/>
              </a:ext>
            </a:extLst>
          </p:cNvPr>
          <p:cNvSpPr txBox="1"/>
          <p:nvPr/>
        </p:nvSpPr>
        <p:spPr>
          <a:xfrm>
            <a:off x="7596013" y="6402215"/>
            <a:ext cx="269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&lt;Embedding projector&gt;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630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0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389613" y="192884"/>
            <a:ext cx="2724015" cy="820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3. Doc2Vec</a:t>
            </a:r>
            <a:endParaRPr lang="en-US" altLang="ko-KR" sz="36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7FE52F07-F114-0B4B-97E7-FF4EDD37ED29}"/>
              </a:ext>
            </a:extLst>
          </p:cNvPr>
          <p:cNvSpPr txBox="1"/>
          <p:nvPr/>
        </p:nvSpPr>
        <p:spPr>
          <a:xfrm>
            <a:off x="389613" y="1220682"/>
            <a:ext cx="11616584" cy="496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Type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C0C"/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PV-DM </a:t>
            </a:r>
            <a:r>
              <a:rPr lang="en-US" sz="1500" dirty="0">
                <a:solidFill>
                  <a:srgbClr val="0C0C0C"/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(Distributed Memory Model of Paragraph Vectors)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C0C"/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PV-DBOW</a:t>
            </a:r>
            <a:r>
              <a:rPr lang="en-US" sz="1500" dirty="0">
                <a:solidFill>
                  <a:srgbClr val="0C0C0C"/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 : similar word2vec skip-gram</a:t>
            </a:r>
            <a:endParaRPr sz="1500" dirty="0">
              <a:solidFill>
                <a:srgbClr val="0C0C0C"/>
              </a:solidFill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23F22A-CC03-4565-9E4D-A15B8100D13D}"/>
              </a:ext>
            </a:extLst>
          </p:cNvPr>
          <p:cNvSpPr txBox="1"/>
          <p:nvPr/>
        </p:nvSpPr>
        <p:spPr>
          <a:xfrm>
            <a:off x="5112881" y="6079527"/>
            <a:ext cx="153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&lt;Model&gt;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2" name="Picture 4" descr="Doc2Vec (DM and DBoW) | Download Scientific Diagram">
            <a:extLst>
              <a:ext uri="{FF2B5EF4-FFF2-40B4-BE49-F238E27FC236}">
                <a16:creationId xmlns:a16="http://schemas.microsoft.com/office/drawing/2014/main" id="{ED537C0D-D474-4638-9B6D-342357627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407" y="2981136"/>
            <a:ext cx="6279466" cy="307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8F9D03-7AF6-486D-8B2F-6F5EB5655923}"/>
              </a:ext>
            </a:extLst>
          </p:cNvPr>
          <p:cNvSpPr txBox="1"/>
          <p:nvPr/>
        </p:nvSpPr>
        <p:spPr>
          <a:xfrm>
            <a:off x="0" y="6543040"/>
            <a:ext cx="788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출처</a:t>
            </a:r>
            <a:r>
              <a:rPr lang="en-US" altLang="ko-KR" sz="800" dirty="0"/>
              <a:t>: https://www.researchgate.net/publication/320829283_Sentiment_analysis_on_Twitter_data_with_semi-supervised_Doc2Vec/figures?lo=1&amp;utm_source=google&amp;utm_medium=organic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431121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mpty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7970</TotalTime>
  <Words>406</Words>
  <Application>Microsoft Office PowerPoint</Application>
  <PresentationFormat>와이드스크린</PresentationFormat>
  <Paragraphs>125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Arial</vt:lpstr>
      <vt:lpstr>Times New Roman</vt:lpstr>
      <vt:lpstr>굴림</vt:lpstr>
      <vt:lpstr>바탕</vt:lpstr>
      <vt:lpstr>나눔스퀘어 ExtraBold</vt:lpstr>
      <vt:lpstr>나눔스퀘어 Bold</vt:lpstr>
      <vt:lpstr>맑은 고딕</vt:lpstr>
      <vt:lpstr>나눔스퀘어</vt:lpstr>
      <vt:lpstr>Office 테마</vt:lpstr>
      <vt:lpstr>Empty_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LeeCheonsol</cp:lastModifiedBy>
  <cp:revision>704</cp:revision>
  <dcterms:created xsi:type="dcterms:W3CDTF">2018-08-30T11:36:00Z</dcterms:created>
  <dcterms:modified xsi:type="dcterms:W3CDTF">2021-05-06T12:56:47Z</dcterms:modified>
</cp:coreProperties>
</file>